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49" r:id="rId18"/>
    <p:sldId id="273" r:id="rId19"/>
    <p:sldId id="36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50" r:id="rId31"/>
    <p:sldId id="351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1" r:id="rId48"/>
    <p:sldId id="302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52" r:id="rId68"/>
    <p:sldId id="323" r:id="rId69"/>
    <p:sldId id="324" r:id="rId70"/>
    <p:sldId id="325" r:id="rId71"/>
    <p:sldId id="326" r:id="rId72"/>
    <p:sldId id="327" r:id="rId73"/>
    <p:sldId id="328" r:id="rId74"/>
    <p:sldId id="353" r:id="rId75"/>
    <p:sldId id="356" r:id="rId76"/>
    <p:sldId id="329" r:id="rId77"/>
    <p:sldId id="355" r:id="rId78"/>
    <p:sldId id="357" r:id="rId79"/>
    <p:sldId id="330" r:id="rId80"/>
    <p:sldId id="358" r:id="rId81"/>
    <p:sldId id="331" r:id="rId82"/>
    <p:sldId id="332" r:id="rId83"/>
    <p:sldId id="333" r:id="rId84"/>
    <p:sldId id="359" r:id="rId85"/>
    <p:sldId id="360" r:id="rId86"/>
    <p:sldId id="335" r:id="rId87"/>
    <p:sldId id="336" r:id="rId88"/>
    <p:sldId id="337" r:id="rId89"/>
    <p:sldId id="338" r:id="rId90"/>
    <p:sldId id="361" r:id="rId91"/>
    <p:sldId id="363" r:id="rId92"/>
    <p:sldId id="364" r:id="rId93"/>
    <p:sldId id="365" r:id="rId94"/>
    <p:sldId id="366" r:id="rId95"/>
    <p:sldId id="375" r:id="rId96"/>
    <p:sldId id="367" r:id="rId97"/>
    <p:sldId id="368" r:id="rId98"/>
    <p:sldId id="369" r:id="rId99"/>
    <p:sldId id="376" r:id="rId100"/>
    <p:sldId id="377" r:id="rId101"/>
    <p:sldId id="370" r:id="rId102"/>
    <p:sldId id="378" r:id="rId103"/>
    <p:sldId id="371" r:id="rId104"/>
    <p:sldId id="372" r:id="rId105"/>
    <p:sldId id="374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718DE-4F05-48C6-9905-58B45C20B6F7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6D7C7-5F5A-46AC-98C4-68448B655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2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2F9AB-3C90-481E-8C34-4F549BF45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80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2F9AB-3C90-481E-8C34-4F549BF45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75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2F9AB-3C90-481E-8C34-4F549BF45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9E774753-C314-4C3B-BC11-EC05E60C97C5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83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1DCF-DA49-4D8A-95CA-9E063F633422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80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10B0DCFD-59C8-421D-A336-BB7982E03A63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97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7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8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40493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01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8280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66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49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B12E6-AEEB-4797-8E4A-D0179EE5B151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Footer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3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08AC-71C4-43BA-86E1-34C00FABEA12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8054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AC8382A1-741F-40E0-9E3F-732DF8CEEE51}" type="datetime1">
              <a:rPr lang="en-US" smtClean="0"/>
              <a:t>4/27/2021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smtClean="0"/>
              <a:t>Add Footer Here</a:t>
            </a: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68580" tIns="34290" rIns="68580" bIns="3429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9"/>
            <a:ext cx="2438400" cy="4248073"/>
          </a:xfrm>
        </p:spPr>
        <p:txBody>
          <a:bodyPr vert="horz" wrap="square" lIns="0" tIns="34290" rIns="0" bIns="34290" rtlCol="0" anchor="t">
            <a:noAutofit/>
          </a:bodyPr>
          <a:lstStyle>
            <a:lvl1pPr>
              <a:defRPr lang="en-US" sz="1467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7" y="557439"/>
            <a:ext cx="10206264" cy="830997"/>
          </a:xfrm>
        </p:spPr>
        <p:txBody>
          <a:bodyPr vert="horz" wrap="square" lIns="0" tIns="34290" rIns="68580" bIns="3429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67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5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3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Add Footer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20315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989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53EE-6786-42EE-9B68-EBC131DED4A0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2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F2A-EC18-48FD-BE61-1B6AE563D7A1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040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7D0C-1532-4694-8A1E-BF22541A2279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900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C7C3-59D2-4332-BF9F-F0BBEEDE8711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724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A868-F3E5-45E2-8B85-698040B90837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39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4C81-8949-4005-82F9-1B76C4D4D787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938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9EA-72A8-40C8-8EA5-0BFA202BEA7B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560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6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626EB801-CC93-420D-A0CF-1DC490FF7BBC}" type="datetime1">
              <a:rPr lang="en-US" noProof="0" smtClean="0"/>
              <a:t>4/27/2021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0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2000"/>
            <a:ext cx="12191999" cy="4086727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SYSTEM HACKING/ exploitation.</a:t>
            </a:r>
            <a:endParaRPr lang="en-US" sz="5400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496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467556"/>
            <a:ext cx="8444089" cy="309315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OCR A Extended" panose="02010509020102010303" pitchFamily="50" charset="0"/>
              </a:rPr>
              <a:t>Known exploits </a:t>
            </a: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Security professionals and software developers have already created patches for these vulnerabilities</a:t>
            </a:r>
            <a:r>
              <a:rPr lang="en-US" sz="1800" dirty="0" smtClean="0">
                <a:latin typeface="OCR A Extended" panose="02010509020102010303" pitchFamily="50" charset="0"/>
              </a:rPr>
              <a:t>,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It can be difficult to keep up with all the required patches for every piece of software—hence why these known exploits are still so successful.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TYPES OF 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515980"/>
            <a:ext cx="12191999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We will use a post module </a:t>
            </a:r>
            <a:r>
              <a:rPr lang="en-US" dirty="0" err="1" smtClean="0">
                <a:latin typeface="OCR A Extended" panose="02010509020102010303" pitchFamily="50" charset="0"/>
              </a:rPr>
              <a:t>linux</a:t>
            </a:r>
            <a:r>
              <a:rPr lang="en-US" dirty="0" smtClean="0">
                <a:latin typeface="OCR A Extended" panose="02010509020102010303" pitchFamily="50" charset="0"/>
              </a:rPr>
              <a:t>/gather/</a:t>
            </a:r>
            <a:r>
              <a:rPr lang="en-US" dirty="0" err="1" smtClean="0">
                <a:latin typeface="OCR A Extended" panose="02010509020102010303" pitchFamily="50" charset="0"/>
              </a:rPr>
              <a:t>hashdump</a:t>
            </a:r>
            <a:r>
              <a:rPr lang="en-US" dirty="0" smtClean="0">
                <a:latin typeface="OCR A Extended" panose="02010509020102010303" pitchFamily="50" charset="0"/>
              </a:rPr>
              <a:t> to collect password hashes.</a:t>
            </a:r>
          </a:p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Search and use </a:t>
            </a:r>
            <a:r>
              <a:rPr lang="en-US" dirty="0" err="1" smtClean="0">
                <a:latin typeface="OCR A Extended" panose="02010509020102010303" pitchFamily="50" charset="0"/>
              </a:rPr>
              <a:t>linux</a:t>
            </a:r>
            <a:r>
              <a:rPr lang="en-US" dirty="0" smtClean="0">
                <a:latin typeface="OCR A Extended" panose="02010509020102010303" pitchFamily="50" charset="0"/>
              </a:rPr>
              <a:t>/gather/</a:t>
            </a:r>
            <a:r>
              <a:rPr lang="en-US" dirty="0" err="1" smtClean="0">
                <a:latin typeface="OCR A Extended" panose="02010509020102010303" pitchFamily="50" charset="0"/>
              </a:rPr>
              <a:t>hashdump</a:t>
            </a:r>
            <a:endParaRPr lang="en-US" dirty="0" smtClean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214" y="2495104"/>
            <a:ext cx="8028785" cy="3612953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515980"/>
            <a:ext cx="12191999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It requires session to be set</a:t>
            </a:r>
          </a:p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Select session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13" y="1988178"/>
            <a:ext cx="9155286" cy="4119879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038579"/>
            <a:ext cx="12191999" cy="2077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Exploit</a:t>
            </a:r>
          </a:p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What </a:t>
            </a:r>
            <a:r>
              <a:rPr lang="en-US" dirty="0">
                <a:latin typeface="OCR A Extended" panose="02010509020102010303" pitchFamily="50" charset="0"/>
              </a:rPr>
              <a:t>you see on your screen are users and password hash information. </a:t>
            </a:r>
          </a:p>
          <a:p>
            <a:pPr marL="0" indent="0">
              <a:buNone/>
            </a:pPr>
            <a:endParaRPr lang="en-US" dirty="0" smtClean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47" y="1986844"/>
            <a:ext cx="9158251" cy="4121212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038580"/>
            <a:ext cx="12192000" cy="106029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Hashed </a:t>
            </a:r>
            <a:r>
              <a:rPr lang="en-US" dirty="0">
                <a:latin typeface="OCR A Extended" panose="02010509020102010303" pitchFamily="50" charset="0"/>
              </a:rPr>
              <a:t>passwords are then cracked using password cracking techniques or tools to retrieve plain text passwords which we can then use on login fields.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21" y="2098870"/>
            <a:ext cx="7303169" cy="4007557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366" y="672180"/>
            <a:ext cx="12157634" cy="780173"/>
          </a:xfrm>
        </p:spPr>
        <p:txBody>
          <a:bodyPr/>
          <a:lstStyle/>
          <a:p>
            <a:r>
              <a:rPr lang="en-US" b="1" smtClean="0">
                <a:solidFill>
                  <a:srgbClr val="0070C0"/>
                </a:solidFill>
                <a:latin typeface="OCR A Extended" panose="02010509020102010303" pitchFamily="50" charset="0"/>
              </a:rPr>
              <a:t>Conclusion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515980"/>
            <a:ext cx="12192000" cy="38741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Vulnerability scanning intends to expose points of exploitation to a system.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Exploitation is geared towards initiating a connection with the target.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Post exploitation is getting to unearth more about the target.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366" y="672180"/>
            <a:ext cx="12157634" cy="78017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Summary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515980"/>
            <a:ext cx="12192000" cy="38741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Testers should act like a real hacker and test the application or system and needs to check whether a code is securely written. </a:t>
            </a: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A </a:t>
            </a:r>
            <a:r>
              <a:rPr lang="en-US" dirty="0">
                <a:latin typeface="OCR A Extended" panose="02010509020102010303" pitchFamily="50" charset="0"/>
              </a:rPr>
              <a:t>penetration test will be effective if there is a well-implemented security </a:t>
            </a:r>
            <a:r>
              <a:rPr lang="en-US" dirty="0" smtClean="0">
                <a:latin typeface="OCR A Extended" panose="02010509020102010303" pitchFamily="50" charset="0"/>
              </a:rPr>
              <a:t>policy.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Penetration </a:t>
            </a:r>
            <a:r>
              <a:rPr lang="en-US" dirty="0">
                <a:latin typeface="OCR A Extended" panose="02010509020102010303" pitchFamily="50" charset="0"/>
              </a:rPr>
              <a:t>testing policy and methodology should be a place to make penetration testing more effective. </a:t>
            </a:r>
            <a:endParaRPr lang="en-US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456268"/>
            <a:ext cx="8444089" cy="373662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OCR A Extended" panose="02010509020102010303" pitchFamily="50" charset="0"/>
              </a:rPr>
              <a:t>Unknown exploits, </a:t>
            </a: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Also referred to zero-days, they are used on vulnerabilities that have not yet been reported to the general public</a:t>
            </a:r>
            <a:r>
              <a:rPr lang="en-US" sz="1800" dirty="0" smtClean="0">
                <a:latin typeface="OCR A Extended" panose="02010509020102010303" pitchFamily="50" charset="0"/>
              </a:rPr>
              <a:t>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This means that cybercriminals have either spotted the flaw before the developers noticed it, or they’ve created an exploit before developers get a chance to fix the flaw.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TYPES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OF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490133"/>
            <a:ext cx="8444089" cy="384951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OCR A Extended" panose="02010509020102010303" pitchFamily="50" charset="0"/>
              </a:rPr>
              <a:t>Unknown exploits, </a:t>
            </a: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In some cases, developers may not even find the vulnerability in their program that led to an exploit for months, if not </a:t>
            </a:r>
            <a:r>
              <a:rPr lang="en-US" sz="1800" dirty="0" smtClean="0">
                <a:latin typeface="OCR A Extended" panose="02010509020102010303" pitchFamily="50" charset="0"/>
              </a:rPr>
              <a:t>years.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Zero-days are particularly dangerous because even if users have their software fully updated, they can still be exploited, and their security can be breached.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YPES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OF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467557"/>
            <a:ext cx="8444089" cy="25479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Categories of exploits: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OCR A Extended" panose="02010509020102010303" pitchFamily="50" charset="0"/>
              </a:rPr>
              <a:t>Remote Exploits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OCR A Extended" panose="02010509020102010303" pitchFamily="50" charset="0"/>
              </a:rPr>
              <a:t>Local Exploits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CATEGORY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OF EXPLOITS.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6621" y="1491916"/>
            <a:ext cx="8455379" cy="276399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OCR A Extended" panose="02010509020102010303" pitchFamily="50" charset="0"/>
              </a:rPr>
              <a:t>Remote </a:t>
            </a:r>
            <a:r>
              <a:rPr lang="en-US" sz="1800" b="1" dirty="0">
                <a:latin typeface="OCR A Extended" panose="02010509020102010303" pitchFamily="50" charset="0"/>
              </a:rPr>
              <a:t>Exploits:</a:t>
            </a: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These are the type of exploits where you don’t have access to a </a:t>
            </a:r>
            <a:r>
              <a:rPr lang="en-US" sz="1800" dirty="0" smtClean="0">
                <a:latin typeface="OCR A Extended" panose="02010509020102010303" pitchFamily="50" charset="0"/>
              </a:rPr>
              <a:t>local</a:t>
            </a:r>
            <a:r>
              <a:rPr lang="en-US" sz="1800" dirty="0" smtClean="0">
                <a:latin typeface="OCR A Extended" panose="02010509020102010303" pitchFamily="50" charset="0"/>
              </a:rPr>
              <a:t> </a:t>
            </a:r>
            <a:r>
              <a:rPr lang="en-US" sz="1800" dirty="0">
                <a:latin typeface="OCR A Extended" panose="02010509020102010303" pitchFamily="50" charset="0"/>
              </a:rPr>
              <a:t>system or network. </a:t>
            </a:r>
            <a:endParaRPr lang="en-US" sz="1800" dirty="0" smtClean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Hackers use remote exploits to gain access to systems that are located at remote places.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CATEGORY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OF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501422"/>
            <a:ext cx="8444089" cy="277706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US" sz="1800" b="1" dirty="0">
              <a:latin typeface="OCR A Extended" panose="02010509020102010303" pitchFamily="50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OCR A Extended" panose="02010509020102010303" pitchFamily="50" charset="0"/>
              </a:rPr>
              <a:t>Local Exploits 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Local </a:t>
            </a:r>
            <a:r>
              <a:rPr lang="en-US" sz="1800" dirty="0">
                <a:latin typeface="OCR A Extended" panose="02010509020102010303" pitchFamily="50" charset="0"/>
              </a:rPr>
              <a:t>exploits are generally used by a system user having access to a local system, but who wants to overpass his rights.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CATEGORY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OF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WHAT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IS A PAYLOAD?.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727200"/>
            <a:ext cx="8444090" cy="360115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OCR A Extended" panose="02010509020102010303" pitchFamily="50" charset="0"/>
              </a:rPr>
              <a:t>A payload is a custom code that attacker want the system to execute and that is to be selected and delivered by the Framework</a:t>
            </a:r>
            <a:r>
              <a:rPr lang="en-US" sz="1800" dirty="0" smtClean="0">
                <a:latin typeface="OCR A Extended" panose="02010509020102010303" pitchFamily="50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OCR A Extended" panose="02010509020102010303" pitchFamily="50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OCR A Extended" panose="02010509020102010303" pitchFamily="50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OCR A Extended" panose="02010509020102010303" pitchFamily="50" charset="0"/>
              </a:rPr>
              <a:t>A payload could also be something as simple as a few commands to be executed on the target operating system.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441"/>
            <a:ext cx="3773583" cy="26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8300" y="2225846"/>
            <a:ext cx="3999984" cy="1696453"/>
          </a:xfrm>
        </p:spPr>
        <p:txBody>
          <a:bodyPr/>
          <a:lstStyle/>
          <a:p>
            <a:r>
              <a:rPr lang="en-US" dirty="0"/>
              <a:t>let's get </a:t>
            </a:r>
            <a:r>
              <a:rPr lang="en-US" dirty="0" smtClean="0"/>
              <a:t>hands-on.</a:t>
            </a:r>
            <a:endParaRPr lang="en-US" dirty="0"/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538300" y="4932947"/>
            <a:ext cx="3903732" cy="806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two types of companies: those who have been hacked, and those who don’t yet know they have been hacked.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" y="1501422"/>
            <a:ext cx="12192000" cy="301413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Social engineering DEMO: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 CREDENTIALS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CAPTURE.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4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4" y="1501422"/>
            <a:ext cx="8378385" cy="39649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Let us trick our target through social engineering. We will use set toolkit to clone a legit website.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through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social engineering.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467557"/>
            <a:ext cx="8444089" cy="3838222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OCR A Extended" panose="02010509020102010303" pitchFamily="50" charset="0"/>
              </a:rPr>
              <a:t>System hacking is defined as the compromise of computer systems and software to gain access to the target computer and steal or misuse their sensitive information.</a:t>
            </a:r>
          </a:p>
          <a:p>
            <a:pPr algn="just"/>
            <a:endParaRPr lang="en-GB" sz="1800" dirty="0">
              <a:latin typeface="OCR A Extended" panose="02010509020102010303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3747910" cy="6069147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</a:b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/>
            </a:r>
            <a:b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What is SYSTEM HACKING/ exploitation?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318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4" y="654754"/>
            <a:ext cx="8378386" cy="797946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OCR A Extended" panose="02010509020102010303" pitchFamily="50" charset="0"/>
              </a:rPr>
              <a:t>Using Social-Engineer </a:t>
            </a:r>
            <a:r>
              <a:rPr lang="en-US" sz="1800" dirty="0" smtClean="0">
                <a:latin typeface="OCR A Extended" panose="02010509020102010303" pitchFamily="50" charset="0"/>
              </a:rPr>
              <a:t>Toolkit as our tool.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OCR A Extended" panose="02010509020102010303" pitchFamily="50" charset="0"/>
              </a:rPr>
              <a:t>Run setoolkit on the terminal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56" y="2103684"/>
            <a:ext cx="8387644" cy="37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049867"/>
            <a:ext cx="7168444" cy="4544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Select option 2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45" y="1504269"/>
            <a:ext cx="4955822" cy="4610939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5" y="891822"/>
            <a:ext cx="7258756" cy="609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Select option 3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32" y="1682044"/>
            <a:ext cx="8347090" cy="4421158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4" y="936978"/>
            <a:ext cx="8220341" cy="5531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Select option 1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66" y="1444977"/>
            <a:ext cx="5010924" cy="4667187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553156"/>
            <a:ext cx="8387644" cy="6547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Confirm or change IP address.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92" y="1207911"/>
            <a:ext cx="6120608" cy="4952491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541868"/>
            <a:ext cx="8387643" cy="9019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Select a template.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Choose option 3 in our case twitter login page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56" y="1443788"/>
            <a:ext cx="5458088" cy="4682705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485423"/>
            <a:ext cx="8387643" cy="9821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The target will access our IP address which will return twitter login page.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14" y="1632684"/>
            <a:ext cx="8378386" cy="447133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181600" y="2020711"/>
            <a:ext cx="801511" cy="112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2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5" y="349956"/>
            <a:ext cx="8354320" cy="12079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The target will access our IP address which will return twitter login page.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We immediately get a connection</a:t>
            </a:r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65" y="1682044"/>
            <a:ext cx="8285892" cy="4421973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847644" y="2088444"/>
            <a:ext cx="66604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4" y="270934"/>
            <a:ext cx="8378386" cy="11740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The target will access our IP address which </a:t>
            </a:r>
            <a:r>
              <a:rPr lang="en-US" sz="1800" smtClean="0">
                <a:latin typeface="OCR A Extended" panose="02010509020102010303" pitchFamily="50" charset="0"/>
              </a:rPr>
              <a:t>will reload </a:t>
            </a:r>
            <a:r>
              <a:rPr lang="en-US" sz="1800" dirty="0" smtClean="0">
                <a:latin typeface="OCR A Extended" panose="02010509020102010303" pitchFamily="50" charset="0"/>
              </a:rPr>
              <a:t>twitter login page.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We are capturing the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14" y="1652207"/>
            <a:ext cx="8354321" cy="444626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7" y="0"/>
            <a:ext cx="7093282" cy="54663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We captured the login details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33" y="1007207"/>
            <a:ext cx="4450466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1" y="1478844"/>
            <a:ext cx="8444089" cy="3894667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OCR A Extended" panose="02010509020102010303" pitchFamily="50" charset="0"/>
              </a:rPr>
              <a:t>The malicious hacker exploits the weaknesses in a computer system or network to gain unauthorized access of its data or take illegal advantage of it. </a:t>
            </a:r>
          </a:p>
          <a:p>
            <a:pPr algn="just"/>
            <a:endParaRPr lang="en-GB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3747910" cy="6069147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</a:b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/>
            </a:r>
            <a:b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SYSTEM HACKING/ exploitation </a:t>
            </a:r>
            <a:r>
              <a:rPr lang="en-US" b="1" dirty="0" err="1" smtClean="0">
                <a:solidFill>
                  <a:srgbClr val="0070C0"/>
                </a:solidFill>
                <a:latin typeface="OCR A Extended" panose="02010509020102010303" pitchFamily="50" charset="0"/>
              </a:rPr>
              <a:t>cont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4185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2381957"/>
            <a:ext cx="8387643" cy="1828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Attackers use different methods to trick the target in giving up their personal information.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Users opt to be careful with the links they visit and ensure they are secure.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CREDENTIALS CAPTURE USING SETOOLKIT CONCLUSION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12192000" cy="61573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</a:t>
            </a:r>
            <a:r>
              <a:rPr lang="en-US" b="1" dirty="0" err="1" smtClean="0">
                <a:solidFill>
                  <a:srgbClr val="0070C0"/>
                </a:solidFill>
                <a:latin typeface="OCR A Extended" panose="02010509020102010303" pitchFamily="50" charset="0"/>
              </a:rPr>
              <a:t>CrackinG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66" y="2675466"/>
            <a:ext cx="4413956" cy="2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5" y="1591733"/>
            <a:ext cx="8387645" cy="27093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latin typeface="OCR A Extended" panose="02010509020102010303" pitchFamily="50" charset="0"/>
              </a:rPr>
              <a:t>What </a:t>
            </a:r>
            <a:r>
              <a:rPr lang="en-US" sz="1800" b="1" dirty="0">
                <a:latin typeface="OCR A Extended" panose="02010509020102010303" pitchFamily="50" charset="0"/>
              </a:rPr>
              <a:t>is Password Cracking</a:t>
            </a:r>
            <a:r>
              <a:rPr lang="en-US" sz="1800" b="1" dirty="0" smtClean="0">
                <a:latin typeface="OCR A Extended" panose="02010509020102010303" pitchFamily="50" charset="0"/>
              </a:rPr>
              <a:t>?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OCR A Extended" panose="02010509020102010303" pitchFamily="50" charset="0"/>
              </a:rPr>
              <a:t>Password cracking is the process of attempting to gain Unauthorized access to restricted systems using common passwords or algorithms that guess passwords. 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804356" cy="60734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UNAUTHORIZED ACCESS: 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049868"/>
            <a:ext cx="8387643" cy="41768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Dictionary Attacks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Syllable Attack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Rule-Based Attack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Brute-Force Attacks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Hybrid Attack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OCR A Extended" panose="02010509020102010303" pitchFamily="50" charset="0"/>
              </a:rPr>
              <a:t>Packet Sniffing 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5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128889"/>
            <a:ext cx="8387644" cy="32963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Dictionary </a:t>
            </a:r>
            <a:r>
              <a:rPr lang="en-US" sz="1800" b="1" dirty="0" smtClean="0">
                <a:latin typeface="OCR A Extended" panose="02010509020102010303" pitchFamily="50" charset="0"/>
              </a:rPr>
              <a:t>Attacks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An attack of this type takes the form of a password-cracking application that has a dictionary file loaded into it.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535290"/>
            <a:ext cx="8387643" cy="3149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Syllable </a:t>
            </a:r>
            <a:r>
              <a:rPr lang="en-US" sz="1800" b="1" dirty="0" smtClean="0">
                <a:latin typeface="OCR A Extended" panose="02010509020102010303" pitchFamily="50" charset="0"/>
              </a:rPr>
              <a:t>Attack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This type of attack is a combination of a brute-force attack and a dictionary attack.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5" y="1049868"/>
            <a:ext cx="8387645" cy="44026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Rule-Based </a:t>
            </a:r>
            <a:r>
              <a:rPr lang="en-US" sz="1800" b="1" dirty="0" smtClean="0">
                <a:latin typeface="OCR A Extended" panose="02010509020102010303" pitchFamily="50" charset="0"/>
              </a:rPr>
              <a:t>Attack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It assumes that the user has created a password using information the attacker has some knowledge of </a:t>
            </a:r>
            <a:r>
              <a:rPr lang="en-US" sz="1800" dirty="0" smtClean="0">
                <a:latin typeface="OCR A Extended" panose="02010509020102010303" pitchFamily="50" charset="0"/>
              </a:rPr>
              <a:t>ahead of </a:t>
            </a:r>
            <a:r>
              <a:rPr lang="en-US" sz="1800" dirty="0">
                <a:latin typeface="OCR A Extended" panose="02010509020102010303" pitchFamily="50" charset="0"/>
              </a:rPr>
              <a:t>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140179"/>
            <a:ext cx="8387643" cy="28786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Brute-Force </a:t>
            </a:r>
            <a:r>
              <a:rPr lang="en-US" sz="1800" b="1" dirty="0" smtClean="0">
                <a:latin typeface="OCR A Extended" panose="02010509020102010303" pitchFamily="50" charset="0"/>
              </a:rPr>
              <a:t>Attacks 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Every possible combination of characters is attempted until the correct one is uncovered.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3614" y="1095023"/>
            <a:ext cx="8378386" cy="4244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Hybrid </a:t>
            </a:r>
            <a:r>
              <a:rPr lang="en-US" sz="1800" b="1" dirty="0" smtClean="0">
                <a:latin typeface="OCR A Extended" panose="02010509020102010303" pitchFamily="50" charset="0"/>
              </a:rPr>
              <a:t>Attack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This form of password attack builds on the dictionary attack but with additional steps as part of the process.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140179"/>
            <a:ext cx="8387644" cy="28786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Password-Cracking Techniques</a:t>
            </a:r>
            <a:r>
              <a:rPr lang="en-US" sz="1800" b="1" dirty="0" smtClean="0">
                <a:latin typeface="OCR A Extended" panose="02010509020102010303" pitchFamily="50" charset="0"/>
              </a:rPr>
              <a:t>: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Hybrid </a:t>
            </a:r>
            <a:r>
              <a:rPr lang="en-US" sz="1800" b="1" dirty="0" smtClean="0">
                <a:latin typeface="OCR A Extended" panose="02010509020102010303" pitchFamily="50" charset="0"/>
              </a:rPr>
              <a:t>Attack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This form of password attack builds on the dictionary attack but with additional steps as part of the process.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Password-Cracking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Techniques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18844"/>
            <a:ext cx="3813615" cy="21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Objectives of SYSTEM HACKING/ exploitation.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524001"/>
            <a:ext cx="8444089" cy="3860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It aims to achieve a connection with the target by exploiting:</a:t>
            </a:r>
          </a:p>
          <a:p>
            <a:pPr lvl="1" algn="just"/>
            <a:r>
              <a:rPr lang="en-US" sz="1600" dirty="0" smtClean="0">
                <a:latin typeface="OCR A Extended" panose="02010509020102010303" pitchFamily="50" charset="0"/>
              </a:rPr>
              <a:t>Opened </a:t>
            </a:r>
            <a:r>
              <a:rPr lang="en-US" sz="1600" dirty="0">
                <a:latin typeface="OCR A Extended" panose="02010509020102010303" pitchFamily="50" charset="0"/>
              </a:rPr>
              <a:t>vulnerable </a:t>
            </a:r>
            <a:r>
              <a:rPr lang="en-US" sz="1600" dirty="0" smtClean="0">
                <a:latin typeface="OCR A Extended" panose="02010509020102010303" pitchFamily="50" charset="0"/>
              </a:rPr>
              <a:t>ports</a:t>
            </a:r>
            <a:endParaRPr lang="en-US" sz="1600" dirty="0">
              <a:latin typeface="OCR A Extended" panose="02010509020102010303" pitchFamily="50" charset="0"/>
            </a:endParaRPr>
          </a:p>
          <a:p>
            <a:pPr lvl="1" algn="just"/>
            <a:r>
              <a:rPr lang="en-US" sz="1600" dirty="0">
                <a:latin typeface="OCR A Extended" panose="02010509020102010303" pitchFamily="50" charset="0"/>
              </a:rPr>
              <a:t>Operating </a:t>
            </a:r>
            <a:r>
              <a:rPr lang="en-US" sz="1600" dirty="0" smtClean="0">
                <a:latin typeface="OCR A Extended" panose="02010509020102010303" pitchFamily="50" charset="0"/>
              </a:rPr>
              <a:t>systems</a:t>
            </a:r>
            <a:endParaRPr lang="en-US" sz="1600" dirty="0">
              <a:latin typeface="OCR A Extended" panose="02010509020102010303" pitchFamily="50" charset="0"/>
            </a:endParaRPr>
          </a:p>
          <a:p>
            <a:pPr lvl="1" algn="just"/>
            <a:r>
              <a:rPr lang="en-US" sz="1600" dirty="0" smtClean="0">
                <a:latin typeface="OCR A Extended" panose="02010509020102010303" pitchFamily="50" charset="0"/>
              </a:rPr>
              <a:t>Applications</a:t>
            </a:r>
            <a:endParaRPr lang="en-US" sz="1600" dirty="0">
              <a:latin typeface="OCR A Extended" panose="02010509020102010303" pitchFamily="50" charset="0"/>
            </a:endParaRPr>
          </a:p>
          <a:p>
            <a:pPr lvl="1" algn="just"/>
            <a:r>
              <a:rPr lang="en-US" sz="1600" dirty="0">
                <a:latin typeface="OCR A Extended" panose="02010509020102010303" pitchFamily="50" charset="0"/>
              </a:rPr>
              <a:t>Misconfigurations</a:t>
            </a:r>
            <a:r>
              <a:rPr lang="en-US" sz="1600" dirty="0" smtClean="0">
                <a:latin typeface="OCR A Extended" panose="02010509020102010303" pitchFamily="50" charset="0"/>
              </a:rPr>
              <a:t>.</a:t>
            </a:r>
            <a:r>
              <a:rPr lang="en-US" sz="1800" dirty="0" smtClean="0">
                <a:latin typeface="OCR A Extended" panose="02010509020102010303" pitchFamily="50" charset="0"/>
              </a:rPr>
              <a:t> </a:t>
            </a:r>
            <a:endParaRPr lang="en-US" sz="1800" dirty="0">
              <a:latin typeface="OCR A Extended" panose="02010509020102010303" pitchFamily="50" charset="0"/>
            </a:endParaRPr>
          </a:p>
          <a:p>
            <a:pPr algn="just"/>
            <a:endParaRPr lang="en-GB" sz="1800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318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Presentation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4356" y="2178756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</a:rPr>
              <a:t>We are targeting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</a:rPr>
              <a:t>metasploitable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</a:rPr>
              <a:t> 2 port number 22.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</a:rPr>
              <a:t>A service we discovered from the scans.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641"/>
            <a:ext cx="3804356" cy="2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820" y="1497915"/>
            <a:ext cx="7416800" cy="4643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04356" y="395111"/>
            <a:ext cx="8387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Metasploitable Nmap scan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Password cracking port 22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ssh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 of our target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TARGET PORT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22 (SSH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)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641"/>
            <a:ext cx="3804356" cy="2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524000"/>
            <a:ext cx="8387643" cy="268705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OCR A Extended" panose="02010509020102010303" pitchFamily="50" charset="0"/>
              </a:rPr>
              <a:t>Before we password crack our target. We need a word list which is a text file containing a collection of words for use in a password attack.</a:t>
            </a:r>
          </a:p>
          <a:p>
            <a:endParaRPr lang="en-US" sz="1800" dirty="0">
              <a:latin typeface="OCR A Extended" panose="02010509020102010303" pitchFamily="50" charset="0"/>
            </a:endParaRPr>
          </a:p>
          <a:p>
            <a:r>
              <a:rPr lang="en-US" sz="1800" dirty="0">
                <a:latin typeface="OCR A Extended" panose="02010509020102010303" pitchFamily="50" charset="0"/>
              </a:rPr>
              <a:t>A word list consist of user and password text files.</a:t>
            </a:r>
          </a:p>
          <a:p>
            <a:endParaRPr lang="en-US" sz="1800" dirty="0">
              <a:latin typeface="OCR A Extended" panose="02010509020102010303" pitchFamily="50" charset="0"/>
            </a:endParaRPr>
          </a:p>
          <a:p>
            <a:endParaRPr lang="en-GB" sz="1800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WORDLIST.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641"/>
            <a:ext cx="3804356" cy="2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-1"/>
            <a:ext cx="8387643" cy="2449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Creating a word list in Kali using crunch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dirty="0">
              <a:latin typeface="OCR A Extended" panose="02010509020102010303" pitchFamily="50" charset="0"/>
            </a:endParaRPr>
          </a:p>
          <a:p>
            <a:r>
              <a:rPr lang="en-US" sz="1800" dirty="0">
                <a:latin typeface="OCR A Extended" panose="02010509020102010303" pitchFamily="50" charset="0"/>
              </a:rPr>
              <a:t>Crunch is a wordlist generator where you can specify a standard character set or a character set you specify</a:t>
            </a:r>
            <a:r>
              <a:rPr lang="en-US" sz="1800" dirty="0" smtClean="0">
                <a:latin typeface="OCR A Extended" panose="02010509020102010303" pitchFamily="50" charset="0"/>
              </a:rPr>
              <a:t>.</a:t>
            </a:r>
          </a:p>
          <a:p>
            <a:pPr marL="0" indent="0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 </a:t>
            </a:r>
          </a:p>
          <a:p>
            <a:r>
              <a:rPr lang="en-US" sz="1800" dirty="0" smtClean="0">
                <a:latin typeface="OCR A Extended" panose="02010509020102010303" pitchFamily="50" charset="0"/>
              </a:rPr>
              <a:t>It </a:t>
            </a:r>
            <a:r>
              <a:rPr lang="en-US" sz="1800" dirty="0">
                <a:latin typeface="OCR A Extended" panose="02010509020102010303" pitchFamily="50" charset="0"/>
              </a:rPr>
              <a:t>can generate all possible combinations and permutations.</a:t>
            </a:r>
          </a:p>
          <a:p>
            <a:endParaRPr lang="en-US" sz="1800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5" y="2449688"/>
            <a:ext cx="5486400" cy="370040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 CREATING A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WORDLIST.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641"/>
            <a:ext cx="3804356" cy="2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083733"/>
            <a:ext cx="8387642" cy="2297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Creating a word list in Kali using crunch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Run </a:t>
            </a:r>
            <a:r>
              <a:rPr lang="en-US" sz="1800" i="1" dirty="0" smtClean="0">
                <a:latin typeface="OCR A Extended" panose="02010509020102010303" pitchFamily="50" charset="0"/>
              </a:rPr>
              <a:t>Crunch </a:t>
            </a:r>
            <a:r>
              <a:rPr lang="en-US" sz="1800" i="1" dirty="0">
                <a:latin typeface="OCR A Extended" panose="02010509020102010303" pitchFamily="50" charset="0"/>
              </a:rPr>
              <a:t>(command) 4 (min) 6 (max) abcd123456789 (characters)</a:t>
            </a: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84" y="2679906"/>
            <a:ext cx="8053514" cy="2969009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 CREATING A 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WORDLIST.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641"/>
            <a:ext cx="3804356" cy="2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959556"/>
            <a:ext cx="8387643" cy="2421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Password cracking using hydra in kali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1800" dirty="0">
                <a:latin typeface="OCR A Extended" panose="02010509020102010303" pitchFamily="50" charset="0"/>
              </a:rPr>
              <a:t>Hydra is a parallelized login cracker which supports numerous protocols to attack.</a:t>
            </a: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SSH 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using hydra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96" y="2970200"/>
            <a:ext cx="1335660" cy="31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061157"/>
            <a:ext cx="8387643" cy="133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OCR A Extended" panose="02010509020102010303" pitchFamily="50" charset="0"/>
              </a:rPr>
              <a:t>ssh</a:t>
            </a:r>
            <a:r>
              <a:rPr lang="en-US" sz="1800" b="1" dirty="0">
                <a:latin typeface="OCR A Extended" panose="02010509020102010303" pitchFamily="50" charset="0"/>
              </a:rPr>
              <a:t> password cracking with hydra in kali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1800" dirty="0">
                <a:latin typeface="OCR A Extended" panose="02010509020102010303" pitchFamily="50" charset="0"/>
              </a:rPr>
              <a:t>Running </a:t>
            </a:r>
            <a:r>
              <a:rPr lang="en-US" sz="1800" dirty="0" smtClean="0">
                <a:latin typeface="OCR A Extended" panose="02010509020102010303" pitchFamily="50" charset="0"/>
              </a:rPr>
              <a:t>hydra -L </a:t>
            </a:r>
            <a:r>
              <a:rPr lang="en-US" sz="1800" dirty="0">
                <a:latin typeface="OCR A Extended" panose="02010509020102010303" pitchFamily="50" charset="0"/>
              </a:rPr>
              <a:t>(users list) –P (password </a:t>
            </a:r>
            <a:r>
              <a:rPr lang="en-US" sz="1800" dirty="0" smtClean="0">
                <a:latin typeface="OCR A Extended" panose="02010509020102010303" pitchFamily="50" charset="0"/>
              </a:rPr>
              <a:t>list) ssh://(target IP)</a:t>
            </a:r>
            <a:endParaRPr lang="en-US" sz="1800" b="1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56" y="2675197"/>
            <a:ext cx="8387643" cy="347931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SSH 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using hydra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200"/>
            <a:ext cx="1335660" cy="31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106311"/>
            <a:ext cx="8387642" cy="1863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OCR A Extended" panose="02010509020102010303" pitchFamily="50" charset="0"/>
              </a:rPr>
              <a:t>ssh</a:t>
            </a:r>
            <a:r>
              <a:rPr lang="en-US" sz="1800" b="1" dirty="0">
                <a:latin typeface="OCR A Extended" panose="02010509020102010303" pitchFamily="50" charset="0"/>
              </a:rPr>
              <a:t> password cracking with hydra in kali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1800" dirty="0">
                <a:latin typeface="OCR A Extended" panose="02010509020102010303" pitchFamily="50" charset="0"/>
              </a:rPr>
              <a:t>We are able to get the username and password for connecting to our target machine via </a:t>
            </a:r>
            <a:r>
              <a:rPr lang="en-US" sz="1800" dirty="0" err="1">
                <a:latin typeface="OCR A Extended" panose="02010509020102010303" pitchFamily="50" charset="0"/>
              </a:rPr>
              <a:t>ssh</a:t>
            </a:r>
            <a:endParaRPr lang="en-US" sz="1800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79" y="2970201"/>
            <a:ext cx="8282620" cy="319353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SSH 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using hydra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200"/>
            <a:ext cx="1335660" cy="31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4356" y="1095022"/>
            <a:ext cx="8387643" cy="2285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OCR A Extended" panose="02010509020102010303" pitchFamily="50" charset="0"/>
              </a:rPr>
              <a:t>Connecting to </a:t>
            </a:r>
            <a:r>
              <a:rPr lang="en-US" sz="1800" b="1" dirty="0" err="1">
                <a:latin typeface="OCR A Extended" panose="02010509020102010303" pitchFamily="50" charset="0"/>
              </a:rPr>
              <a:t>ssh</a:t>
            </a:r>
            <a:r>
              <a:rPr lang="en-US" sz="1800" b="1" dirty="0">
                <a:latin typeface="OCR A Extended" panose="02010509020102010303" pitchFamily="50" charset="0"/>
              </a:rPr>
              <a:t> with the credentials</a:t>
            </a:r>
            <a:r>
              <a:rPr lang="en-US" sz="1800" b="1" dirty="0" smtClean="0">
                <a:latin typeface="OCR A Extended" panose="02010509020102010303" pitchFamily="50" charset="0"/>
              </a:rPr>
              <a:t>.</a:t>
            </a: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sz="1800" dirty="0">
                <a:latin typeface="OCR A Extended" panose="02010509020102010303" pitchFamily="50" charset="0"/>
              </a:rPr>
              <a:t>Using the cracked user and password we are able to login to the target.</a:t>
            </a: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sz="1800" b="1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822" y="2356809"/>
            <a:ext cx="7236178" cy="3806924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-1"/>
            <a:ext cx="3804356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Password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cracking 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demo: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SSH cracking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using hydra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200"/>
            <a:ext cx="1335660" cy="31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 txBox="1">
            <a:spLocks/>
          </p:cNvSpPr>
          <p:nvPr/>
        </p:nvSpPr>
        <p:spPr>
          <a:xfrm>
            <a:off x="0" y="0"/>
            <a:ext cx="12192000" cy="61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EXPLOITS :CLIENT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SIDE EXPLOITATION.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00" y="2701907"/>
            <a:ext cx="3804356" cy="3461825"/>
          </a:xfrm>
        </p:spPr>
      </p:pic>
    </p:spTree>
    <p:extLst>
      <p:ext uri="{BB962C8B-B14F-4D97-AF65-F5344CB8AC3E}">
        <p14:creationId xmlns:p14="http://schemas.microsoft.com/office/powerpoint/2010/main" val="4858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9199" y="1546579"/>
            <a:ext cx="8432801" cy="38382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This can be achieved through:</a:t>
            </a:r>
          </a:p>
          <a:p>
            <a:pPr lvl="1" algn="just"/>
            <a:r>
              <a:rPr lang="en-US" sz="1600" dirty="0">
                <a:latin typeface="OCR A Extended" panose="02010509020102010303" pitchFamily="50" charset="0"/>
              </a:rPr>
              <a:t>Payloads</a:t>
            </a:r>
          </a:p>
          <a:p>
            <a:pPr lvl="1" algn="just"/>
            <a:r>
              <a:rPr lang="en-US" sz="1600" dirty="0">
                <a:latin typeface="OCR A Extended" panose="02010509020102010303" pitchFamily="50" charset="0"/>
              </a:rPr>
              <a:t>Exploits</a:t>
            </a:r>
          </a:p>
          <a:p>
            <a:pPr lvl="1" algn="just"/>
            <a:r>
              <a:rPr lang="en-US" sz="1600" dirty="0" smtClean="0">
                <a:latin typeface="OCR A Extended" panose="02010509020102010303" pitchFamily="50" charset="0"/>
              </a:rPr>
              <a:t>Unauthorized access</a:t>
            </a:r>
            <a:endParaRPr lang="en-GB" sz="1600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HOW TO ACHIEVE SYSTEM HACKING/ exploitation.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4185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523793" cy="61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SIDE EXPLOITATION.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793" y="1557868"/>
            <a:ext cx="8668207" cy="1535288"/>
          </a:xfrm>
        </p:spPr>
        <p:txBody>
          <a:bodyPr/>
          <a:lstStyle/>
          <a:p>
            <a:r>
              <a:rPr lang="en-US" dirty="0">
                <a:latin typeface="OCR A Extended" panose="02010509020102010303" pitchFamily="50" charset="0"/>
              </a:rPr>
              <a:t>Client side attacks require user-interaction such as enticing them to click a link, open a document, or somehow get to your malicious website.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518"/>
            <a:ext cx="3523793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793" y="1512711"/>
            <a:ext cx="8668206" cy="1098142"/>
          </a:xfrm>
        </p:spPr>
        <p:txBody>
          <a:bodyPr/>
          <a:lstStyle/>
          <a:p>
            <a:r>
              <a:rPr lang="en-US" dirty="0">
                <a:latin typeface="OCR A Extended" panose="02010509020102010303" pitchFamily="50" charset="0"/>
              </a:rPr>
              <a:t>We are going to create a payload that will be accessed by the client “target” via a </a:t>
            </a:r>
            <a:r>
              <a:rPr lang="en-US" dirty="0" smtClean="0">
                <a:latin typeface="OCR A Extended" panose="02010509020102010303" pitchFamily="50" charset="0"/>
              </a:rPr>
              <a:t>link.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793" cy="61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SIDE EXPLOITATION.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518"/>
            <a:ext cx="3523793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793" cy="61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SIDE EXPLOITATION.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792" y="1501422"/>
            <a:ext cx="8668207" cy="36240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We </a:t>
            </a:r>
            <a:r>
              <a:rPr lang="en-US" dirty="0">
                <a:latin typeface="OCR A Extended" panose="02010509020102010303" pitchFamily="50" charset="0"/>
              </a:rPr>
              <a:t>will create 3 payloads for the targets</a:t>
            </a:r>
          </a:p>
          <a:p>
            <a:pPr lvl="1"/>
            <a:r>
              <a:rPr lang="en-US" dirty="0" smtClean="0">
                <a:latin typeface="OCR A Extended" panose="02010509020102010303" pitchFamily="50" charset="0"/>
              </a:rPr>
              <a:t>Windows</a:t>
            </a:r>
            <a:endParaRPr lang="en-US" dirty="0">
              <a:latin typeface="OCR A Extended" panose="02010509020102010303" pitchFamily="50" charset="0"/>
            </a:endParaRPr>
          </a:p>
          <a:p>
            <a:pPr lvl="1"/>
            <a:r>
              <a:rPr lang="en-US" dirty="0" smtClean="0">
                <a:latin typeface="OCR A Extended" panose="02010509020102010303" pitchFamily="50" charset="0"/>
              </a:rPr>
              <a:t>Linux</a:t>
            </a:r>
            <a:endParaRPr lang="en-US" dirty="0">
              <a:latin typeface="OCR A Extended" panose="02010509020102010303" pitchFamily="50" charset="0"/>
            </a:endParaRPr>
          </a:p>
          <a:p>
            <a:pPr lvl="1"/>
            <a:r>
              <a:rPr lang="en-US" dirty="0" smtClean="0">
                <a:latin typeface="OCR A Extended" panose="02010509020102010303" pitchFamily="50" charset="0"/>
              </a:rPr>
              <a:t>Android</a:t>
            </a:r>
            <a:endParaRPr lang="en-US" dirty="0">
              <a:latin typeface="OCR A Extended" panose="02010509020102010303" pitchFamily="50" charset="0"/>
            </a:endParaRPr>
          </a:p>
          <a:p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518"/>
            <a:ext cx="3523793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01423"/>
            <a:ext cx="12192000" cy="857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Creating </a:t>
            </a:r>
            <a:r>
              <a:rPr lang="en-US" dirty="0" smtClean="0">
                <a:latin typeface="OCR A Extended" panose="02010509020102010303" pitchFamily="50" charset="0"/>
              </a:rPr>
              <a:t>windows Payloads using MFSVENOM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710"/>
            <a:ext cx="12174767" cy="240203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PAYLOAD CREATION USING MSFVENOM.</a:t>
            </a:r>
          </a:p>
        </p:txBody>
      </p:sp>
    </p:spTree>
    <p:extLst>
      <p:ext uri="{BB962C8B-B14F-4D97-AF65-F5344CB8AC3E}">
        <p14:creationId xmlns:p14="http://schemas.microsoft.com/office/powerpoint/2010/main" val="8050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13021"/>
            <a:ext cx="12192000" cy="1770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Creating L</a:t>
            </a:r>
            <a:r>
              <a:rPr lang="en-US" dirty="0" smtClean="0">
                <a:latin typeface="OCR A Extended" panose="02010509020102010303" pitchFamily="50" charset="0"/>
              </a:rPr>
              <a:t>inux Payloads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" y="3683966"/>
            <a:ext cx="12174767" cy="2377646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PAYLOAD CREATION USING MSFVENOM.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13021"/>
            <a:ext cx="12192000" cy="728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Creating </a:t>
            </a:r>
            <a:r>
              <a:rPr lang="en-US" dirty="0" smtClean="0">
                <a:latin typeface="OCR A Extended" panose="02010509020102010303" pitchFamily="50" charset="0"/>
              </a:rPr>
              <a:t>Android Payloads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" y="3519236"/>
            <a:ext cx="12034547" cy="2554445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PAYLOAD CREATION USING MSFVENOM.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8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4000" y="1399822"/>
            <a:ext cx="8128000" cy="1061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All payloads saved on the desktop.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60" y="2926744"/>
            <a:ext cx="8047417" cy="3170195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423" cy="60969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PAYLOAD CREATION USING MSFVENOM.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Placeholder 8" title="Decorativ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90753"/>
            <a:ext cx="3523423" cy="32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13020"/>
            <a:ext cx="12192000" cy="3212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Copy/ move the payloads to html </a:t>
            </a:r>
            <a:r>
              <a:rPr lang="en-US" dirty="0" smtClean="0">
                <a:latin typeface="OCR A Extended" panose="02010509020102010303" pitchFamily="50" charset="0"/>
              </a:rPr>
              <a:t>folder to access apache web service 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4" y="3265970"/>
            <a:ext cx="4895512" cy="2316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72" y="3265969"/>
            <a:ext cx="6602540" cy="2316681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MOVING PAYLOADS TO APACHE FOLDER.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01422"/>
            <a:ext cx="12192000" cy="903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Start Apache2 service in Kali </a:t>
            </a:r>
            <a:r>
              <a:rPr lang="en-US" dirty="0" smtClean="0">
                <a:latin typeface="OCR A Extended" panose="02010509020102010303" pitchFamily="50" charset="0"/>
              </a:rPr>
              <a:t>Linux to expose the payload for download.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79" y="2993483"/>
            <a:ext cx="9778832" cy="3084843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13020"/>
            <a:ext cx="4870069" cy="36094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Check if the apache web services is working.</a:t>
            </a:r>
          </a:p>
          <a:p>
            <a:r>
              <a:rPr lang="en-US" dirty="0" smtClean="0">
                <a:latin typeface="OCR A Extended" panose="02010509020102010303" pitchFamily="50" charset="0"/>
              </a:rPr>
              <a:t>Run your IP address on the browser to confirm if web service is working.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69" y="1200538"/>
            <a:ext cx="7321931" cy="493818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12192000" cy="9887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exploitation.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3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WHAT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IS AN EXPLOIT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? 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524000"/>
            <a:ext cx="8444089" cy="40188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An exploit is a program or piece of code that finds and takes advantage of a security flaw in an application or system so that cybercriminals can use it for their benefit, i.e., exploit 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318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78488" y="1"/>
            <a:ext cx="7913512" cy="144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Start </a:t>
            </a:r>
            <a:r>
              <a:rPr lang="en-US" dirty="0" smtClean="0">
                <a:latin typeface="OCR A Extended" panose="02010509020102010303" pitchFamily="50" charset="0"/>
              </a:rPr>
              <a:t>msfconsole running msfconsole on the terminal.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155" y="1444826"/>
            <a:ext cx="3798711" cy="4617307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4143022" cy="615244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913020"/>
            <a:ext cx="5418665" cy="289604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latin typeface="OCR A Extended" panose="02010509020102010303" pitchFamily="50" charset="0"/>
              </a:rPr>
              <a:t>Configure the payload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i="1" dirty="0" smtClean="0">
                <a:latin typeface="OCR A Extended" panose="02010509020102010303" pitchFamily="50" charset="0"/>
              </a:rPr>
              <a:t>When using the exploit/multi/handler module, we still need to tell it which payload to expect so we configure it to have the same settings as the executable we generated.</a:t>
            </a:r>
            <a:endParaRPr lang="en-US" i="1" dirty="0">
              <a:latin typeface="OCR A Extended" panose="020105090201020103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6" y="1909094"/>
            <a:ext cx="6773333" cy="4094738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01422"/>
            <a:ext cx="12148163" cy="93697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OCR A Extended" panose="02010509020102010303" pitchFamily="50" charset="0"/>
              </a:rPr>
              <a:t>Set the listening host and port. </a:t>
            </a: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latin typeface="OCR A Extended" panose="02010509020102010303" pitchFamily="50" charset="0"/>
              </a:rPr>
              <a:t>Replace </a:t>
            </a:r>
            <a:r>
              <a:rPr lang="en-US" dirty="0">
                <a:latin typeface="OCR A Extended" panose="02010509020102010303" pitchFamily="50" charset="0"/>
              </a:rPr>
              <a:t>the IP address and port.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834" y="1772356"/>
            <a:ext cx="6816330" cy="431406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93066" y="1501422"/>
            <a:ext cx="8398933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Now that we have everything set up and ready to go, we run exploit for the multi/handler and execute our generated executable on the victim. </a:t>
            </a: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The multi/handler handles the exploit for us and presents us our shell.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Waiting for the target to download and run the </a:t>
            </a:r>
            <a:r>
              <a:rPr lang="en-US" dirty="0" smtClean="0">
                <a:latin typeface="OCR A Extended" panose="02010509020102010303" pitchFamily="50" charset="0"/>
              </a:rPr>
              <a:t>payload.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3523423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Placeholder 8" title="Decorativ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24620"/>
            <a:ext cx="3523423" cy="32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423" y="22578"/>
            <a:ext cx="8668577" cy="14336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The targets connects to the </a:t>
            </a:r>
            <a:r>
              <a:rPr lang="en-US" dirty="0" err="1">
                <a:latin typeface="OCR A Extended" panose="02010509020102010303" pitchFamily="50" charset="0"/>
              </a:rPr>
              <a:t>url</a:t>
            </a:r>
            <a:r>
              <a:rPr lang="en-US" dirty="0">
                <a:latin typeface="OCR A Extended" panose="02010509020102010303" pitchFamily="50" charset="0"/>
              </a:rPr>
              <a:t>/ IP to download the payload and run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137" y="1613163"/>
            <a:ext cx="7303641" cy="4401693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423" cy="616373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Placeholder 8" title="Decorativ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24620"/>
            <a:ext cx="3523423" cy="32061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04000" y="2246489"/>
            <a:ext cx="2393244" cy="112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5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12191999" cy="7579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A connection is successfully established on running the payload.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88" y="2394286"/>
            <a:ext cx="5998984" cy="3633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" y="2406314"/>
            <a:ext cx="6012960" cy="1299411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WINDOWS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42756" y="5181600"/>
            <a:ext cx="3488266" cy="112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3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0533" y="1535289"/>
            <a:ext cx="8771468" cy="21787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Lets establish connection to an android device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-1" y="1"/>
            <a:ext cx="3420533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377973"/>
            <a:ext cx="3420534" cy="17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12191999" cy="13234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Remember </a:t>
            </a:r>
            <a:r>
              <a:rPr lang="en-US" dirty="0">
                <a:latin typeface="OCR A Extended" panose="02010509020102010303" pitchFamily="50" charset="0"/>
              </a:rPr>
              <a:t>the android payload we created </a:t>
            </a:r>
            <a:r>
              <a:rPr lang="en-US" dirty="0" smtClean="0">
                <a:latin typeface="OCR A Extended" panose="02010509020102010303" pitchFamily="50" charset="0"/>
              </a:rPr>
              <a:t>earlier?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" y="3499314"/>
            <a:ext cx="12034547" cy="2554445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5"/>
            <a:ext cx="7781836" cy="1431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Start msfconsole and use multi/handler, which is a stub that handles exploits launched outside of the framework.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39" y="1253511"/>
            <a:ext cx="3993661" cy="4854267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6039851" cy="246647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When using the exploit/multi/handler module, we still need to tell it which payload to expect so we configure it to have the same settings as the executable we generated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Setting the payload.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21" y="1552074"/>
            <a:ext cx="6152147" cy="44648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512711"/>
            <a:ext cx="8444089" cy="29351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So are exploits a form of malware? Technically, no. </a:t>
            </a:r>
            <a:r>
              <a:rPr lang="en-US" sz="1800" dirty="0" smtClean="0">
                <a:latin typeface="OCR A Extended" panose="02010509020102010303" pitchFamily="50" charset="0"/>
              </a:rPr>
              <a:t>Exploits </a:t>
            </a:r>
            <a:r>
              <a:rPr lang="en-US" sz="1800" dirty="0">
                <a:latin typeface="OCR A Extended" panose="02010509020102010303" pitchFamily="50" charset="0"/>
              </a:rPr>
              <a:t>are not malware themselves, but rather methods for delivering the malware. 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An exploit kit doesn’t infect your computer. But it opens the door to let the malware in.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WHAT IS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AN EXPLOIT</a:t>
            </a:r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?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6039851" cy="24664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Set the listening host and 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28" y="1106311"/>
            <a:ext cx="5727572" cy="497582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6468532" cy="1665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Set the listening host and </a:t>
            </a:r>
            <a:r>
              <a:rPr lang="en-US" dirty="0" smtClean="0">
                <a:latin typeface="OCR A Extended" panose="02010509020102010303" pitchFamily="50" charset="0"/>
              </a:rPr>
              <a:t>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Exploit and wait for  target connection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33" y="1109877"/>
            <a:ext cx="5723467" cy="497226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6039851" cy="24664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OCR A Extended" panose="02010509020102010303" pitchFamily="50" charset="0"/>
              </a:rPr>
              <a:t>The target access and downloads the payload via </a:t>
            </a:r>
            <a:r>
              <a:rPr lang="en-US" dirty="0" err="1">
                <a:latin typeface="OCR A Extended" panose="02010509020102010303" pitchFamily="50" charset="0"/>
              </a:rPr>
              <a:t>url</a:t>
            </a:r>
            <a:r>
              <a:rPr lang="en-US" dirty="0">
                <a:latin typeface="OCR A Extended" panose="02010509020102010303" pitchFamily="50" charset="0"/>
              </a:rPr>
              <a:t>/ IP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60" y="2132103"/>
            <a:ext cx="3035739" cy="391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229" y="1085967"/>
            <a:ext cx="2342484" cy="5041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98" y="1085967"/>
            <a:ext cx="2583009" cy="501635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66405" y="2788356"/>
            <a:ext cx="2073447" cy="1128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80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552074"/>
            <a:ext cx="6065131" cy="91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A connection is successfully established on running the payload.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50" y="1696452"/>
            <a:ext cx="6415954" cy="4405956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063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TARGETING android SYSTEMS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423" y="1523999"/>
            <a:ext cx="8668577" cy="3262489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>
                <a:latin typeface="OCR A Extended" panose="02010509020102010303" pitchFamily="50" charset="0"/>
              </a:rPr>
              <a:t>we described the client side attacks or </a:t>
            </a:r>
            <a:r>
              <a:rPr lang="en-US" dirty="0" smtClean="0">
                <a:latin typeface="OCR A Extended" panose="02010509020102010303" pitchFamily="50" charset="0"/>
              </a:rPr>
              <a:t>exploitations. The </a:t>
            </a:r>
            <a:r>
              <a:rPr lang="en-US" dirty="0">
                <a:latin typeface="OCR A Extended" panose="02010509020102010303" pitchFamily="50" charset="0"/>
              </a:rPr>
              <a:t>same principal applies to any combination of operating systems and client applications running on them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</a:p>
          <a:p>
            <a:pPr fontAlgn="base"/>
            <a:endParaRPr lang="en-US" dirty="0">
              <a:latin typeface="OCR A Extended" panose="02010509020102010303" pitchFamily="50" charset="0"/>
            </a:endParaRPr>
          </a:p>
          <a:p>
            <a:pPr fontAlgn="base"/>
            <a:r>
              <a:rPr lang="en-US" dirty="0">
                <a:latin typeface="OCR A Extended" panose="02010509020102010303" pitchFamily="50" charset="0"/>
              </a:rPr>
              <a:t>It’s obvious what needs to be done in order to prevent this kind of attack: patch our systems and applications and train our users about risks that social engineering and phishing attacks involve. 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423" cy="613080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CLIENT SIDE EXPLOITATION: conclusion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Placeholder 8" title="Decorativ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24620"/>
            <a:ext cx="3523423" cy="32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0" y="1591731"/>
            <a:ext cx="12192000" cy="3262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EXPLOITATION: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09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23423" y="1749779"/>
            <a:ext cx="8668577" cy="3668888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Remote exploitation techniques are used to exploit a product or a component of a product by an attacker who does not have access to the computer being targeted.</a:t>
            </a:r>
            <a:endParaRPr lang="en-GB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423" cy="613080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EXPLOITATION: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23423" y="1636890"/>
            <a:ext cx="8668577" cy="3872090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Although there are some network services and management consoles for which remote ­exploitation can be considered server-side exploitation, the biggest attack surface, and the one that is always available when targeting such products, is actually the ­client-side part. </a:t>
            </a:r>
            <a:endParaRPr lang="en-US" dirty="0" smtClean="0">
              <a:latin typeface="OCR A Extended" panose="02010509020102010303" pitchFamily="50" charset="0"/>
            </a:endParaRP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 smtClean="0">
                <a:latin typeface="OCR A Extended" panose="02010509020102010303" pitchFamily="50" charset="0"/>
              </a:rPr>
              <a:t>This </a:t>
            </a:r>
            <a:r>
              <a:rPr lang="en-US" dirty="0">
                <a:latin typeface="OCR A Extended" panose="02010509020102010303" pitchFamily="50" charset="0"/>
              </a:rPr>
              <a:t>section focuses on the remote exploitation of client-side </a:t>
            </a:r>
            <a:r>
              <a:rPr lang="en-US" dirty="0" smtClean="0">
                <a:latin typeface="OCR A Extended" panose="02010509020102010303" pitchFamily="50" charset="0"/>
              </a:rPr>
              <a:t>components</a:t>
            </a:r>
            <a:r>
              <a:rPr lang="en-US" dirty="0">
                <a:latin typeface="OCR A Extended" panose="02010509020102010303" pitchFamily="50" charset="0"/>
              </a:rPr>
              <a:t>.</a:t>
            </a:r>
            <a:endParaRPr lang="en-GB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523423" cy="613080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EXPLOITATION: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 DEMO:TARGET METASPLOITABLE2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55" y="1625600"/>
            <a:ext cx="8398565" cy="44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672388"/>
            <a:ext cx="4732638" cy="323324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Remember </a:t>
            </a:r>
            <a:r>
              <a:rPr lang="en-US" dirty="0">
                <a:latin typeface="OCR A Extended" panose="02010509020102010303" pitchFamily="50" charset="0"/>
              </a:rPr>
              <a:t>the list of open ports which </a:t>
            </a:r>
            <a:r>
              <a:rPr lang="en-US" dirty="0" smtClean="0">
                <a:latin typeface="OCR A Extended" panose="02010509020102010303" pitchFamily="50" charset="0"/>
              </a:rPr>
              <a:t>we </a:t>
            </a:r>
            <a:r>
              <a:rPr lang="en-US" dirty="0">
                <a:latin typeface="OCR A Extended" panose="02010509020102010303" pitchFamily="50" charset="0"/>
              </a:rPr>
              <a:t>came up across during the port scan? </a:t>
            </a:r>
            <a:r>
              <a:rPr lang="en-US" dirty="0" smtClean="0">
                <a:latin typeface="OCR A Extended" panose="02010509020102010303" pitchFamily="50" charset="0"/>
              </a:rPr>
              <a:t>Ports </a:t>
            </a:r>
            <a:r>
              <a:rPr lang="en-US" dirty="0">
                <a:latin typeface="OCR A Extended" panose="02010509020102010303" pitchFamily="50" charset="0"/>
              </a:rPr>
              <a:t>512,513 and 514 </a:t>
            </a:r>
            <a:r>
              <a:rPr lang="en-US" dirty="0" smtClean="0">
                <a:latin typeface="OCR A Extended" panose="02010509020102010303" pitchFamily="50" charset="0"/>
              </a:rPr>
              <a:t>are </a:t>
            </a:r>
            <a:r>
              <a:rPr lang="en-US" dirty="0">
                <a:latin typeface="OCR A Extended" panose="02010509020102010303" pitchFamily="50" charset="0"/>
              </a:rPr>
              <a:t>there for remotely accessing Unix machines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53" y="1519764"/>
            <a:ext cx="7645047" cy="4584589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85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 DEMO:TARGET METASPLOITABLE2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491916"/>
            <a:ext cx="8444089" cy="28655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Exploits can be grouped into two categories</a:t>
            </a:r>
            <a:r>
              <a:rPr lang="en-US" sz="1800" dirty="0" smtClean="0">
                <a:latin typeface="OCR A Extended" panose="02010509020102010303" pitchFamily="50" charset="0"/>
              </a:rPr>
              <a:t>: </a:t>
            </a:r>
            <a:endParaRPr lang="en-US" sz="1800" dirty="0">
              <a:latin typeface="OCR A Extended" panose="02010509020102010303" pitchFamily="50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OCR A Extended" panose="02010509020102010303" pitchFamily="50" charset="0"/>
              </a:rPr>
              <a:t>known and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OCR A Extended" panose="02010509020102010303" pitchFamily="50" charset="0"/>
              </a:rPr>
              <a:t>unknown, also called zero-day exploits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TYPES OF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EXPLOITS.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672388"/>
            <a:ext cx="4732638" cy="323324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The ports </a:t>
            </a:r>
            <a:r>
              <a:rPr lang="en-US" dirty="0">
                <a:latin typeface="OCR A Extended" panose="02010509020102010303" pitchFamily="50" charset="0"/>
              </a:rPr>
              <a:t>have been misconfigured in such a way that anyone can set up a remote connection without proper </a:t>
            </a:r>
            <a:r>
              <a:rPr lang="en-US" dirty="0" smtClean="0">
                <a:latin typeface="OCR A Extended" panose="02010509020102010303" pitchFamily="50" charset="0"/>
              </a:rPr>
              <a:t>authentication.</a:t>
            </a:r>
            <a:endParaRPr lang="en-GB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53" y="1519764"/>
            <a:ext cx="7645047" cy="4584589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85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SIDE EXPLOITATION DEMO:TARGET METASPLOITABLE2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1524001"/>
            <a:ext cx="8455378" cy="3984978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We will use rlogin to remotely login to Metasploitable 2.</a:t>
            </a:r>
            <a:endParaRPr lang="en-GB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49" b="55993"/>
          <a:stretch/>
        </p:blipFill>
        <p:spPr>
          <a:xfrm>
            <a:off x="4526842" y="3101215"/>
            <a:ext cx="7620000" cy="3017364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Remote access vulnerability – Rlogin.</a:t>
            </a:r>
          </a:p>
        </p:txBody>
      </p:sp>
    </p:spTree>
    <p:extLst>
      <p:ext uri="{BB962C8B-B14F-4D97-AF65-F5344CB8AC3E}">
        <p14:creationId xmlns:p14="http://schemas.microsoft.com/office/powerpoint/2010/main" val="7840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835380"/>
            <a:ext cx="8455378" cy="58702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We have successfully connected to our target.</a:t>
            </a:r>
            <a:endParaRPr lang="en-GB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0" b="32095"/>
          <a:stretch/>
        </p:blipFill>
        <p:spPr>
          <a:xfrm>
            <a:off x="3770489" y="1551722"/>
            <a:ext cx="7213600" cy="455556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Remote access vulnerability – Rlogin.</a:t>
            </a:r>
          </a:p>
        </p:txBody>
      </p:sp>
    </p:spTree>
    <p:extLst>
      <p:ext uri="{BB962C8B-B14F-4D97-AF65-F5344CB8AC3E}">
        <p14:creationId xmlns:p14="http://schemas.microsoft.com/office/powerpoint/2010/main" val="16384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1896533"/>
            <a:ext cx="12192000" cy="35447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32120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1456266"/>
            <a:ext cx="8455378" cy="2731911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On port 21, Metasploitable 2 runs VSFTPD, a popular FTP server. The version that is installed on Metasploit contains a backdoor. </a:t>
            </a:r>
            <a:endParaRPr lang="en-US" dirty="0" smtClean="0">
              <a:latin typeface="OCR A Extended" panose="02010509020102010303" pitchFamily="50" charset="0"/>
            </a:endParaRPr>
          </a:p>
          <a:p>
            <a:endParaRPr lang="en-US" dirty="0" smtClean="0">
              <a:latin typeface="OCR A Extended" panose="02010509020102010303" pitchFamily="50" charset="0"/>
            </a:endParaRPr>
          </a:p>
          <a:p>
            <a:r>
              <a:rPr lang="en-US" dirty="0" smtClean="0">
                <a:latin typeface="OCR A Extended" panose="02010509020102010303" pitchFamily="50" charset="0"/>
              </a:rPr>
              <a:t>The </a:t>
            </a:r>
            <a:r>
              <a:rPr lang="en-US" dirty="0">
                <a:latin typeface="OCR A Extended" panose="02010509020102010303" pitchFamily="50" charset="0"/>
              </a:rPr>
              <a:t>backdoor was quickly identified and removed, but not before quite a few people downloaded it. </a:t>
            </a:r>
            <a:endParaRPr lang="en-GB" dirty="0">
              <a:latin typeface="OCR A Extended" panose="02010509020102010303" pitchFamily="50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2391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1"/>
            <a:ext cx="8455378" cy="211102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 To determine if the FTP service contains a backdoor without actually gaining a shell we can use an Nmap script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</a:p>
          <a:p>
            <a:endParaRPr lang="en-US" dirty="0" smtClean="0">
              <a:latin typeface="OCR A Extended" panose="02010509020102010303" pitchFamily="50" charset="0"/>
            </a:endParaRPr>
          </a:p>
          <a:p>
            <a:r>
              <a:rPr lang="en-US" dirty="0" smtClean="0">
                <a:latin typeface="OCR A Extended" panose="02010509020102010303" pitchFamily="50" charset="0"/>
              </a:rPr>
              <a:t>Nmap </a:t>
            </a:r>
            <a:r>
              <a:rPr lang="en-US" dirty="0">
                <a:latin typeface="OCR A Extended" panose="02010509020102010303" pitchFamily="50" charset="0"/>
              </a:rPr>
              <a:t>script ftp-</a:t>
            </a:r>
            <a:r>
              <a:rPr lang="en-US" dirty="0" err="1">
                <a:latin typeface="OCR A Extended" panose="02010509020102010303" pitchFamily="50" charset="0"/>
              </a:rPr>
              <a:t>vsftpd</a:t>
            </a:r>
            <a:r>
              <a:rPr lang="en-US" dirty="0">
                <a:latin typeface="OCR A Extended" panose="02010509020102010303" pitchFamily="50" charset="0"/>
              </a:rPr>
              <a:t>-backdoor tests the VSFTPD v2.3.4 installation for the backdoor. </a:t>
            </a:r>
            <a:endParaRPr lang="en-US" dirty="0" smtClean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86" y="2302933"/>
            <a:ext cx="8479213" cy="38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11" y="1675329"/>
            <a:ext cx="7470242" cy="4424682"/>
          </a:xfrm>
        </p:spPr>
      </p:pic>
      <p:sp>
        <p:nvSpPr>
          <p:cNvPr id="3" name="Rectangle 2"/>
          <p:cNvSpPr/>
          <p:nvPr/>
        </p:nvSpPr>
        <p:spPr>
          <a:xfrm>
            <a:off x="34367" y="1840830"/>
            <a:ext cx="462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Let </a:t>
            </a:r>
            <a:r>
              <a:rPr lang="en-US" dirty="0" smtClean="0">
                <a:solidFill>
                  <a:prstClr val="black"/>
                </a:solidFill>
                <a:latin typeface="OCR A Extended" panose="02010509020102010303" pitchFamily="50" charset="0"/>
              </a:rPr>
              <a:t>us </a:t>
            </a:r>
            <a:r>
              <a:rPr lang="en-US" dirty="0">
                <a:solidFill>
                  <a:prstClr val="black"/>
                </a:solidFill>
                <a:latin typeface="OCR A Extended" panose="02010509020102010303" pitchFamily="50" charset="0"/>
              </a:rPr>
              <a:t>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tart Metasploit, search and use for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vsftp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 vulnerability.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62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12535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8" y="1564691"/>
            <a:ext cx="7259457" cy="4535320"/>
          </a:xfrm>
        </p:spPr>
      </p:pic>
      <p:sp>
        <p:nvSpPr>
          <p:cNvPr id="3" name="Rectangle 2"/>
          <p:cNvSpPr/>
          <p:nvPr/>
        </p:nvSpPr>
        <p:spPr>
          <a:xfrm>
            <a:off x="34367" y="1840831"/>
            <a:ext cx="444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Set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rhosts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62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31706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52" y="1044018"/>
            <a:ext cx="6710591" cy="5068024"/>
          </a:xfrm>
        </p:spPr>
      </p:pic>
      <p:sp>
        <p:nvSpPr>
          <p:cNvPr id="3" name="Rectangle 2"/>
          <p:cNvSpPr/>
          <p:nvPr/>
        </p:nvSpPr>
        <p:spPr>
          <a:xfrm>
            <a:off x="34367" y="1840831"/>
            <a:ext cx="5319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Run exploit by pressing enter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62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38674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31" y="1588167"/>
            <a:ext cx="7345849" cy="4487779"/>
          </a:xfrm>
        </p:spPr>
      </p:pic>
      <p:sp>
        <p:nvSpPr>
          <p:cNvPr id="3" name="Rectangle 2"/>
          <p:cNvSpPr/>
          <p:nvPr/>
        </p:nvSpPr>
        <p:spPr>
          <a:xfrm>
            <a:off x="34367" y="1840831"/>
            <a:ext cx="4441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We successfully exploited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vsftp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CR A Extended" panose="02010509020102010303" pitchFamily="50" charset="0"/>
                <a:ea typeface="+mn-ea"/>
                <a:cs typeface="+mn-cs"/>
              </a:rPr>
              <a:t>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1627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METASPLOITABLE </a:t>
            </a:r>
            <a:r>
              <a:rPr lang="en-US" b="1" dirty="0">
                <a:solidFill>
                  <a:srgbClr val="0070C0"/>
                </a:solidFill>
                <a:latin typeface="OCR A Extended" panose="02010509020102010303" pitchFamily="50" charset="0"/>
              </a:rPr>
              <a:t>2: Telnet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24852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910" y="1456267"/>
            <a:ext cx="8444089" cy="397368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OCR A Extended" panose="02010509020102010303" pitchFamily="50" charset="0"/>
              </a:rPr>
              <a:t>Known exploits </a:t>
            </a: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Known exploits are exploits that security researchers have already discovered and documented</a:t>
            </a:r>
            <a:r>
              <a:rPr lang="en-US" sz="1800" dirty="0" smtClean="0">
                <a:latin typeface="OCR A Extended" panose="02010509020102010303" pitchFamily="50" charset="0"/>
              </a:rPr>
              <a:t>.</a:t>
            </a:r>
          </a:p>
          <a:p>
            <a:pPr marL="0" indent="0" algn="just">
              <a:buNone/>
            </a:pPr>
            <a:r>
              <a:rPr lang="en-US" sz="1800" dirty="0" smtClean="0">
                <a:latin typeface="OCR A Extended" panose="02010509020102010303" pitchFamily="50" charset="0"/>
              </a:rPr>
              <a:t> </a:t>
            </a:r>
            <a:endParaRPr lang="en-US" sz="1800" dirty="0">
              <a:latin typeface="OCR A Extended" panose="02010509020102010303" pitchFamily="50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OCR A Extended" panose="02010509020102010303" pitchFamily="50" charset="0"/>
              </a:rPr>
              <a:t>These exploits take advantage of the known vulnerabilities in software programs and systems (that perhaps users haven’t updated in a long time). </a:t>
            </a:r>
          </a:p>
          <a:p>
            <a:pPr marL="0" indent="0" algn="just">
              <a:buNone/>
            </a:pPr>
            <a:endParaRPr lang="en-US" sz="1800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" y="0"/>
            <a:ext cx="3747910" cy="60691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TYPES OF EXPLOITS CONT…</a:t>
            </a:r>
            <a:endParaRPr lang="en-GB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474"/>
            <a:ext cx="3747911" cy="20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1478845"/>
            <a:ext cx="8455378" cy="326248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we described the </a:t>
            </a:r>
            <a:r>
              <a:rPr lang="en-US" dirty="0" smtClean="0">
                <a:latin typeface="OCR A Extended" panose="02010509020102010303" pitchFamily="50" charset="0"/>
              </a:rPr>
              <a:t>remote side </a:t>
            </a:r>
            <a:r>
              <a:rPr lang="en-US" dirty="0">
                <a:latin typeface="OCR A Extended" panose="02010509020102010303" pitchFamily="50" charset="0"/>
              </a:rPr>
              <a:t>attacks or exploitations. The same principal applies to any combination of operating systems and </a:t>
            </a:r>
            <a:r>
              <a:rPr lang="en-US" dirty="0" smtClean="0">
                <a:latin typeface="OCR A Extended" panose="02010509020102010303" pitchFamily="50" charset="0"/>
              </a:rPr>
              <a:t>applications </a:t>
            </a:r>
            <a:r>
              <a:rPr lang="en-US" dirty="0">
                <a:latin typeface="OCR A Extended" panose="02010509020102010303" pitchFamily="50" charset="0"/>
              </a:rPr>
              <a:t>running on them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 smtClean="0">
                <a:latin typeface="OCR A Extended" panose="02010509020102010303" pitchFamily="50" charset="0"/>
              </a:rPr>
              <a:t>It occurs </a:t>
            </a:r>
            <a:r>
              <a:rPr lang="en-US" dirty="0">
                <a:latin typeface="OCR A Extended" panose="02010509020102010303" pitchFamily="50" charset="0"/>
              </a:rPr>
              <a:t>due to the poorly written </a:t>
            </a:r>
            <a:r>
              <a:rPr lang="en-US" dirty="0" smtClean="0">
                <a:latin typeface="OCR A Extended" panose="02010509020102010303" pitchFamily="50" charset="0"/>
              </a:rPr>
              <a:t>server-side </a:t>
            </a:r>
            <a:r>
              <a:rPr lang="en-US" dirty="0">
                <a:latin typeface="OCR A Extended" panose="02010509020102010303" pitchFamily="50" charset="0"/>
              </a:rPr>
              <a:t>codes where the input parameters are not properly sanitized or validated.</a:t>
            </a:r>
            <a:endParaRPr lang="en-US" dirty="0" smtClean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Remote exploitation conclusion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4756"/>
            <a:ext cx="12192000" cy="2858465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/>
          <a:p>
            <a:pPr algn="r"/>
            <a:r>
              <a:rPr lang="en-US" sz="4800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EXPLOITATION.</a:t>
            </a:r>
            <a:endParaRPr lang="en-US" sz="4800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55"/>
            <a:ext cx="4160655" cy="28584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118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WHAT IS POST exploitation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36622" y="1625601"/>
            <a:ext cx="8331051" cy="2393246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Post-exploitation refers to any actions taken after a session is opened</a:t>
            </a:r>
            <a:r>
              <a:rPr lang="en-US" dirty="0" smtClean="0">
                <a:latin typeface="OCR A Extended" panose="02010509020102010303" pitchFamily="50" charset="0"/>
              </a:rPr>
              <a:t>.</a:t>
            </a:r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 panose="02010509020102010303" pitchFamily="50" charset="0"/>
              </a:rPr>
              <a:t>A session is an open shell from a successful exploit or brute force attack. </a:t>
            </a:r>
          </a:p>
          <a:p>
            <a:r>
              <a:rPr lang="en-US" dirty="0">
                <a:latin typeface="OCR A Extended" panose="02010509020102010303" pitchFamily="50" charset="0"/>
              </a:rPr>
              <a:t>A shell can be a standard shell or Meterpreter.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4783"/>
            <a:ext cx="3746303" cy="2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CONT…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46303" y="1501422"/>
            <a:ext cx="8321370" cy="2935111"/>
          </a:xfrm>
        </p:spPr>
        <p:txBody>
          <a:bodyPr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After working so hard to successfully exploit a system, what do we do next</a:t>
            </a:r>
            <a:r>
              <a:rPr lang="en-US" dirty="0" smtClean="0">
                <a:latin typeface="OCR A Extended" panose="02010509020102010303" pitchFamily="50" charset="0"/>
              </a:rPr>
              <a:t>?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 panose="02010509020102010303" pitchFamily="50" charset="0"/>
              </a:rPr>
              <a:t>A pen-tester may also opt to sniff packets for other potential victims, edit their registries to gain further information or access, or set up a backdoor to maintain more permanent system access.</a:t>
            </a:r>
          </a:p>
          <a:p>
            <a:pPr marL="0" indent="0">
              <a:buNone/>
            </a:pP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804"/>
            <a:ext cx="3746303" cy="2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1"/>
            <a:ext cx="3736622" cy="611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CONT…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46302" y="1501422"/>
            <a:ext cx="8321371" cy="2444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CR A Extended" panose="02010509020102010303" pitchFamily="50" charset="0"/>
              </a:rPr>
              <a:t>We will be exploiting </a:t>
            </a:r>
            <a:r>
              <a:rPr lang="en-US" dirty="0" smtClean="0">
                <a:latin typeface="OCR A Extended" panose="02010509020102010303" pitchFamily="50" charset="0"/>
              </a:rPr>
              <a:t>Metasploitable </a:t>
            </a:r>
            <a:r>
              <a:rPr lang="en-US" dirty="0">
                <a:latin typeface="OCR A Extended" panose="02010509020102010303" pitchFamily="50" charset="0"/>
              </a:rPr>
              <a:t>3</a:t>
            </a:r>
            <a:r>
              <a:rPr lang="en-US" dirty="0" smtClean="0">
                <a:latin typeface="OCR A Extended" panose="02010509020102010303" pitchFamily="50" charset="0"/>
              </a:rPr>
              <a:t> </a:t>
            </a:r>
            <a:r>
              <a:rPr lang="en-US" dirty="0">
                <a:latin typeface="OCR A Extended" panose="02010509020102010303" pitchFamily="50" charset="0"/>
              </a:rPr>
              <a:t>or 2. </a:t>
            </a:r>
            <a:endParaRPr lang="en-US" dirty="0" smtClean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We will search for confidential files in our target.</a:t>
            </a:r>
            <a:endParaRPr lang="en-US" dirty="0">
              <a:latin typeface="OCR A Extended" panose="02010509020102010303" pitchFamily="50" charset="0"/>
            </a:endParaRPr>
          </a:p>
          <a:p>
            <a:pPr marL="0" indent="0">
              <a:buNone/>
            </a:pP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804"/>
            <a:ext cx="3746303" cy="2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0"/>
            <a:ext cx="4188178" cy="615244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32" y="1873956"/>
            <a:ext cx="7933888" cy="42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962399" y="1490133"/>
            <a:ext cx="8161869" cy="2483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OCR A Extended" panose="02010509020102010303" pitchFamily="50" charset="0"/>
              </a:rPr>
              <a:t>Start msfconsole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7" y="1196810"/>
            <a:ext cx="5181602" cy="4911889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3962400" cy="615244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endParaRPr lang="en-US" b="1" dirty="0" smtClean="0">
              <a:solidFill>
                <a:srgbClr val="0070C0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4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" y="1515979"/>
            <a:ext cx="4534760" cy="232209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We will exploit one </a:t>
            </a:r>
            <a:r>
              <a:rPr lang="en-US" dirty="0">
                <a:latin typeface="OCR A Extended" panose="02010509020102010303" pitchFamily="50" charset="0"/>
              </a:rPr>
              <a:t>vulnerability (</a:t>
            </a:r>
            <a:r>
              <a:rPr lang="en-US" dirty="0" err="1">
                <a:latin typeface="OCR A Extended" panose="02010509020102010303" pitchFamily="50" charset="0"/>
              </a:rPr>
              <a:t>vsftp</a:t>
            </a:r>
            <a:r>
              <a:rPr lang="en-US" dirty="0">
                <a:latin typeface="OCR A Extended" panose="02010509020102010303" pitchFamily="50" charset="0"/>
              </a:rPr>
              <a:t>)</a:t>
            </a: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OCR A Extended" panose="02010509020102010303" pitchFamily="50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Then dump password hashes which can be used to discover users passwords.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60" y="1515979"/>
            <a:ext cx="7657240" cy="4535817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515980"/>
            <a:ext cx="12191999" cy="1600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Set </a:t>
            </a:r>
            <a:r>
              <a:rPr lang="en-US" dirty="0" err="1" smtClean="0">
                <a:latin typeface="OCR A Extended" panose="02010509020102010303" pitchFamily="50" charset="0"/>
              </a:rPr>
              <a:t>rhost</a:t>
            </a:r>
            <a:r>
              <a:rPr lang="en-US" dirty="0" smtClean="0">
                <a:latin typeface="OCR A Extended" panose="02010509020102010303" pitchFamily="50" charset="0"/>
              </a:rPr>
              <a:t> (target IP address)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1" y="1955682"/>
            <a:ext cx="9256888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038580"/>
            <a:ext cx="12192000" cy="10047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Successful Exploit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OCR A Extended" panose="02010509020102010303" pitchFamily="50" charset="0"/>
              </a:rPr>
              <a:t>Press </a:t>
            </a:r>
            <a:r>
              <a:rPr lang="en-US" dirty="0" err="1" smtClean="0">
                <a:latin typeface="OCR A Extended" panose="02010509020102010303" pitchFamily="50" charset="0"/>
              </a:rPr>
              <a:t>ctrl+z</a:t>
            </a:r>
            <a:r>
              <a:rPr lang="en-US" dirty="0" smtClean="0">
                <a:latin typeface="OCR A Extended" panose="02010509020102010303" pitchFamily="50" charset="0"/>
              </a:rPr>
              <a:t> to run the session on background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1"/>
            <a:ext cx="12192000" cy="103857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 smtClean="0">
                <a:solidFill>
                  <a:srgbClr val="0070C0"/>
                </a:solidFill>
                <a:latin typeface="OCR A Extended" panose="02010509020102010303" pitchFamily="50" charset="0"/>
              </a:rPr>
              <a:t>POST exploitation DEMO:TARGET: METASPLOITABLE 2 </a:t>
            </a:r>
            <a:endParaRPr lang="en-US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1" y="1944393"/>
            <a:ext cx="9256888" cy="41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My invention presentation_AAS_v5" id="{87E5ADC5-22B1-48B6-A377-CC62C9F76903}" vid="{35D6D025-A430-4CAD-B81F-81678F6B39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2688</Words>
  <Application>Microsoft Office PowerPoint</Application>
  <PresentationFormat>Widescreen</PresentationFormat>
  <Paragraphs>540</Paragraphs>
  <Slides>105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Corbel</vt:lpstr>
      <vt:lpstr>Gill Sans Light</vt:lpstr>
      <vt:lpstr>Gill Sans MT</vt:lpstr>
      <vt:lpstr>OCR A Extended</vt:lpstr>
      <vt:lpstr>Wingdings</vt:lpstr>
      <vt:lpstr>Gallery</vt:lpstr>
      <vt:lpstr>SYSTEM HACKING/ exploitation.</vt:lpstr>
      <vt:lpstr>   What is SYSTEM HACKING/ exploitation?</vt:lpstr>
      <vt:lpstr>  SYSTEM HACKING/ exploitation cont…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get hands-on.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EXPLOITATION.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HACKING</dc:title>
  <dc:creator>MB</dc:creator>
  <cp:lastModifiedBy>MB</cp:lastModifiedBy>
  <cp:revision>63</cp:revision>
  <dcterms:created xsi:type="dcterms:W3CDTF">2021-02-19T17:43:08Z</dcterms:created>
  <dcterms:modified xsi:type="dcterms:W3CDTF">2021-04-27T08:23:30Z</dcterms:modified>
</cp:coreProperties>
</file>